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6858000" cx="9144000"/>
  <p:notesSz cx="6797675" cy="99266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0">
          <p15:clr>
            <a:srgbClr val="000000"/>
          </p15:clr>
        </p15:guide>
        <p15:guide id="2" orient="horz" pos="4116">
          <p15:clr>
            <a:srgbClr val="000000"/>
          </p15:clr>
        </p15:guide>
        <p15:guide id="3" orient="horz" pos="845">
          <p15:clr>
            <a:srgbClr val="000000"/>
          </p15:clr>
        </p15:guide>
        <p15:guide id="4" orient="horz" pos="3748">
          <p15:clr>
            <a:srgbClr val="000000"/>
          </p15:clr>
        </p15:guide>
        <p15:guide id="5" orient="horz" pos="618">
          <p15:clr>
            <a:srgbClr val="000000"/>
          </p15:clr>
        </p15:guide>
        <p15:guide id="6" pos="275">
          <p15:clr>
            <a:srgbClr val="000000"/>
          </p15:clr>
        </p15:guide>
        <p15:guide id="7" pos="5495">
          <p15:clr>
            <a:srgbClr val="000000"/>
          </p15:clr>
        </p15:guide>
        <p15:guide id="8" pos="1519">
          <p15:clr>
            <a:srgbClr val="000000"/>
          </p15:clr>
        </p15:guide>
      </p15:sldGuideLst>
    </p:ext>
    <p:ext uri="{2D200454-40CA-4A62-9FC3-DE9A4176ACB9}">
      <p15:notesGuideLst>
        <p15:guide id="1" orient="horz" pos="3127">
          <p15:clr>
            <a:srgbClr val="000000"/>
          </p15:clr>
        </p15:guide>
        <p15:guide id="2" pos="2141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84926A2-CED0-41A9-BF66-9E71C14233E5}">
  <a:tblStyle styleId="{384926A2-CED0-41A9-BF66-9E71C14233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0" orient="horz"/>
        <p:guide pos="4116" orient="horz"/>
        <p:guide pos="845" orient="horz"/>
        <p:guide pos="3748" orient="horz"/>
        <p:guide pos="618" orient="horz"/>
        <p:guide pos="275"/>
        <p:guide pos="5495"/>
        <p:guide pos="151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27" orient="horz"/>
        <p:guide pos="2141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806550" y="661253"/>
            <a:ext cx="5184576" cy="388925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806450" y="661988"/>
            <a:ext cx="5184775" cy="3887787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>
            <p:ph idx="2" type="sldImg"/>
          </p:nvPr>
        </p:nvSpPr>
        <p:spPr>
          <a:xfrm>
            <a:off x="806550" y="661253"/>
            <a:ext cx="5184576" cy="388925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Shape 247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Shape 305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>
            <p:ph idx="2" type="sldImg"/>
          </p:nvPr>
        </p:nvSpPr>
        <p:spPr>
          <a:xfrm>
            <a:off x="806550" y="661253"/>
            <a:ext cx="5184576" cy="388925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806450" y="661988"/>
            <a:ext cx="5184775" cy="3887787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806450" y="661988"/>
            <a:ext cx="5184900" cy="3887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hangeul.naver.com/font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hangeul.naver.com/font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표지">
  <p:cSld name="표지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nhn\바탕 화면\naver_w.png" id="22" name="Shape 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4368" y="332656"/>
            <a:ext cx="864890" cy="16082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251520" y="6453336"/>
            <a:ext cx="22829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문서는 나눔글꼴로 작성되었습니다</a:t>
            </a:r>
            <a:r>
              <a:rPr lang="ko-KR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r>
              <a:rPr lang="ko-KR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설치하기</a:t>
            </a:r>
            <a:endParaRPr sz="800" u="sng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내지">
  <p:cSld name="내지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4356" y="541195"/>
            <a:ext cx="1909327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Shape 26"/>
          <p:cNvCxnSpPr/>
          <p:nvPr/>
        </p:nvCxnSpPr>
        <p:spPr>
          <a:xfrm flipH="1" rot="10800000">
            <a:off x="2411760" y="540054"/>
            <a:ext cx="6311553" cy="1141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Documents and Settings\nhn\바탕 화면\naver_w.png" id="27" name="Shape 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5536" y="6368996"/>
            <a:ext cx="698704" cy="12992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표지_텍스트">
  <p:cSld name="표지_텍스트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nhn\바탕 화면\naver_w.png" id="30" name="Shape 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4368" y="332656"/>
            <a:ext cx="864890" cy="16082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>
            <p:ph type="ctrTitle"/>
          </p:nvPr>
        </p:nvSpPr>
        <p:spPr>
          <a:xfrm>
            <a:off x="290056" y="3429000"/>
            <a:ext cx="7772400" cy="1326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Shape 32"/>
          <p:cNvSpPr txBox="1"/>
          <p:nvPr>
            <p:ph idx="1" type="subTitle"/>
          </p:nvPr>
        </p:nvSpPr>
        <p:spPr>
          <a:xfrm>
            <a:off x="323528" y="4974952"/>
            <a:ext cx="7776864" cy="814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/>
          <p:nvPr/>
        </p:nvSpPr>
        <p:spPr>
          <a:xfrm>
            <a:off x="251520" y="6453336"/>
            <a:ext cx="22829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문서는 나눔글꼴로 작성되었습니다</a:t>
            </a:r>
            <a:r>
              <a:rPr lang="ko-KR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r>
              <a:rPr lang="ko-KR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설치하기</a:t>
            </a:r>
            <a:endParaRPr sz="800" u="sng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내지_텍스트">
  <p:cSld name="내지_텍스트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ctrTitle"/>
          </p:nvPr>
        </p:nvSpPr>
        <p:spPr>
          <a:xfrm>
            <a:off x="315020" y="780721"/>
            <a:ext cx="2037432" cy="7760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" type="subTitle"/>
          </p:nvPr>
        </p:nvSpPr>
        <p:spPr>
          <a:xfrm>
            <a:off x="2360072" y="929928"/>
            <a:ext cx="6396012" cy="300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7" name="Shape 37"/>
          <p:cNvCxnSpPr/>
          <p:nvPr/>
        </p:nvCxnSpPr>
        <p:spPr>
          <a:xfrm>
            <a:off x="424356" y="541195"/>
            <a:ext cx="1909327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" name="Shape 38"/>
          <p:cNvCxnSpPr/>
          <p:nvPr/>
        </p:nvCxnSpPr>
        <p:spPr>
          <a:xfrm flipH="1" rot="10800000">
            <a:off x="2411760" y="540054"/>
            <a:ext cx="6311553" cy="1141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Documents and Settings\nhn\바탕 화면\naver_w.png" id="39" name="Shape 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5536" y="6368996"/>
            <a:ext cx="698704" cy="12992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/>
          <p:nvPr>
            <p:ph idx="2" type="body"/>
          </p:nvPr>
        </p:nvSpPr>
        <p:spPr>
          <a:xfrm>
            <a:off x="2362612" y="1168114"/>
            <a:ext cx="6385852" cy="38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화면">
  <p:cSld name="빈화면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1C1C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25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/>
          <p:nvPr/>
        </p:nvSpPr>
        <p:spPr>
          <a:xfrm>
            <a:off x="0" y="4254600"/>
            <a:ext cx="9144000" cy="2603400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101600" rotWithShape="0" algn="tl" dist="76200">
              <a:srgbClr val="000000">
                <a:alpha val="5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50"/>
          <p:cNvSpPr txBox="1"/>
          <p:nvPr/>
        </p:nvSpPr>
        <p:spPr>
          <a:xfrm>
            <a:off x="227420" y="6193425"/>
            <a:ext cx="67689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9조_진예진, 김도은, 이소영, 최진영, 왕서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 txBox="1"/>
          <p:nvPr>
            <p:ph type="ctrTitle"/>
          </p:nvPr>
        </p:nvSpPr>
        <p:spPr>
          <a:xfrm>
            <a:off x="231612" y="4624489"/>
            <a:ext cx="85647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-KR" sz="4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VISION THROUGH</a:t>
            </a:r>
            <a:endParaRPr i="1" sz="4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스마트미러를 이용한 가상 옷 코디 IoT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hape 129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Shape 130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Shape 131"/>
          <p:cNvSpPr txBox="1"/>
          <p:nvPr/>
        </p:nvSpPr>
        <p:spPr>
          <a:xfrm>
            <a:off x="268738" y="772600"/>
            <a:ext cx="2196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연구/개발 내용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3007800" y="894700"/>
            <a:ext cx="14553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FFFFFF"/>
                </a:solidFill>
              </a:rPr>
              <a:t>스마트 미러</a:t>
            </a:r>
            <a:endParaRPr sz="17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0" l="0" r="0" t="12157"/>
          <a:stretch/>
        </p:blipFill>
        <p:spPr>
          <a:xfrm>
            <a:off x="2910176" y="1847125"/>
            <a:ext cx="1909950" cy="24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0075" y="1847125"/>
            <a:ext cx="1909950" cy="245733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2910175" y="4317275"/>
            <a:ext cx="19632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완성된 미러 전면부 모습이다. </a:t>
            </a:r>
            <a:endParaRPr sz="10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9975" y="1847125"/>
            <a:ext cx="1845266" cy="24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7325050" y="4538825"/>
            <a:ext cx="1401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지지대까지 조립한다.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5060575" y="4317275"/>
            <a:ext cx="19632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티비를 걸 지지대를 조립한다.</a:t>
            </a:r>
            <a:endParaRPr sz="10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Shape 144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Shape 145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Shape 146"/>
          <p:cNvSpPr txBox="1"/>
          <p:nvPr/>
        </p:nvSpPr>
        <p:spPr>
          <a:xfrm>
            <a:off x="243038" y="762325"/>
            <a:ext cx="2196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연구/개발 내용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2982100" y="884425"/>
            <a:ext cx="14553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FFFFFF"/>
                </a:solidFill>
              </a:rPr>
              <a:t>스마트 미러</a:t>
            </a:r>
            <a:endParaRPr sz="17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102" y="1592275"/>
            <a:ext cx="2092575" cy="27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925" y="1823976"/>
            <a:ext cx="3072800" cy="231753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3317025" y="4373200"/>
            <a:ext cx="21519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TV를 미러에 부착한다.</a:t>
            </a:r>
            <a:endParaRPr sz="10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6809375" y="4450375"/>
            <a:ext cx="5301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완성</a:t>
            </a:r>
            <a:endParaRPr sz="10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hape 157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Shape 158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Shape 159"/>
          <p:cNvSpPr txBox="1"/>
          <p:nvPr/>
        </p:nvSpPr>
        <p:spPr>
          <a:xfrm>
            <a:off x="286188" y="757975"/>
            <a:ext cx="2196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연구/개발 내용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3025250" y="880075"/>
            <a:ext cx="14553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FFFFFF"/>
                </a:solidFill>
              </a:rPr>
              <a:t>스마트 미러</a:t>
            </a:r>
            <a:endParaRPr sz="17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3201000" y="1617625"/>
            <a:ext cx="5656800" cy="39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algun Gothic"/>
              <a:buAutoNum type="alphaUcPeriod"/>
            </a:pPr>
            <a:r>
              <a:rPr lang="ko-KR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웹앱</a:t>
            </a:r>
            <a:endParaRPr sz="1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1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algun Gothic"/>
              <a:buAutoNum type="alphaLcPeriod"/>
            </a:pPr>
            <a:r>
              <a:rPr lang="ko-KR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 : 스마트 미러는 터치스크린에서 옷의 리스트 중 하나를 선택할 시에 그것의 정보를 전송받아 디스플레이에 실시간으로 띄어 보여줄 수 있어야한다.</a:t>
            </a:r>
            <a:endParaRPr sz="1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1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algun Gothic"/>
              <a:buAutoNum type="alphaLcPeriod"/>
            </a:pPr>
            <a:r>
              <a:rPr lang="ko-KR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개발상세 : </a:t>
            </a:r>
            <a:endParaRPr sz="1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2" marL="13716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algun Gothic"/>
              <a:buAutoNum type="romanLcPeriod"/>
            </a:pPr>
            <a:r>
              <a:rPr lang="ko-KR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PHP를 사용하여 미러 위에 보여줄 Front-END를 구상하고 구현. (시간과 사용자가 선택한 옷의 모습을 보여줌)</a:t>
            </a:r>
            <a:endParaRPr sz="1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2" marL="13716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algun Gothic"/>
              <a:buAutoNum type="romanLcPeriod"/>
            </a:pPr>
            <a:r>
              <a:rPr lang="ko-KR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Connection을 사용하여 DB에서 필요한 정보 (실시간으로 계산되어 지는 좌표값과 사용자가 선택한 옷의 정보)를 전달 받는다.</a:t>
            </a:r>
            <a:endParaRPr sz="1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2" marL="13716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algun Gothic"/>
              <a:buAutoNum type="romanLcPeriod"/>
            </a:pPr>
            <a:r>
              <a:rPr lang="ko-KR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전달 받은 좌표값에 따라 옷을 띄울 수 있도록 구현.</a:t>
            </a:r>
            <a:endParaRPr sz="1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hape 167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Shape 168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Shape 169"/>
          <p:cNvSpPr txBox="1"/>
          <p:nvPr/>
        </p:nvSpPr>
        <p:spPr>
          <a:xfrm>
            <a:off x="282525" y="981075"/>
            <a:ext cx="2196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연구/개발 내용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3035063" y="1089550"/>
            <a:ext cx="34623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FFFFFF"/>
                </a:solidFill>
              </a:rPr>
              <a:t>옷 추천 알고리즘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3163563" y="1511050"/>
            <a:ext cx="5697900" cy="3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맑은 고딕"/>
              <a:buAutoNum type="alphaUcPeriod"/>
            </a:pPr>
            <a:r>
              <a:rPr lang="ko-KR" sz="13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설명 : 사용자가 옷을 선택했을 때 Attribute-Value Matrix Algorithm을 통해 선택된 옷과 가장 어울리는 옷을 추천해 준다. 선택된 옷이 상의 일 때 보유중인 모든 하의의 속성 정보들을 Attribute-Value Matrix를 통해 점수를 책정하고 가장 점수가 높은 순서대로 사용자에게 추천한다. 보유중인 옷과 선택된 옷이 어울리는 정도가 일정 수준이 되지 않는다면 옷을 추천해 주지 않는다.</a:t>
            </a:r>
            <a:endParaRPr sz="13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맑은 고딕"/>
              <a:buAutoNum type="alphaUcPeriod"/>
            </a:pPr>
            <a:r>
              <a:rPr lang="ko-KR" sz="13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개발상세 : </a:t>
            </a:r>
            <a:endParaRPr sz="13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맑은 고딕"/>
              <a:buAutoNum type="alphaLcPeriod"/>
            </a:pPr>
            <a:r>
              <a:rPr lang="ko-KR" sz="13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터치스크린으로부터 선택되어진 옷의 정보를 받는다.</a:t>
            </a:r>
            <a:endParaRPr sz="13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맑은 고딕"/>
              <a:buAutoNum type="alphaLcPeriod"/>
            </a:pPr>
            <a:r>
              <a:rPr lang="ko-KR" sz="13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DB에 저장되어있는 옷의 정보를 한번에 받아온다.(DB커넥션을 최소화하기 위함)</a:t>
            </a:r>
            <a:endParaRPr sz="13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맑은 고딕"/>
              <a:buAutoNum type="alphaLcPeriod"/>
            </a:pPr>
            <a:r>
              <a:rPr lang="ko-KR" sz="13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선택되어진 옷이 상의인지 하의인지 판단하여 상의일때는 보유중인 하의를, 하의일때는 보유중인 상의를 리스트로 생성한다.</a:t>
            </a:r>
            <a:endParaRPr sz="13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맑은 고딕"/>
              <a:buAutoNum type="alphaLcPeriod"/>
            </a:pPr>
            <a:r>
              <a:rPr lang="ko-KR" sz="13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생성된 리스트에 존재하는 모든 옷들은 각각의 정보(색, 모양 등)를 가지고 Attribute-Value Matrix를 통해 점수를 책정한다.</a:t>
            </a:r>
            <a:endParaRPr sz="13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맑은 고딕"/>
              <a:buAutoNum type="alphaLcPeriod"/>
            </a:pPr>
            <a:r>
              <a:rPr lang="ko-KR" sz="13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점수가 책정된 옷들을 가장 높은 순서대로 정렬하여 일정 점수 이상의 옷들의 리스트를 반환한다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Shape 177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" name="Shape 178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Shape 179"/>
          <p:cNvSpPr txBox="1"/>
          <p:nvPr/>
        </p:nvSpPr>
        <p:spPr>
          <a:xfrm>
            <a:off x="359738" y="889250"/>
            <a:ext cx="2196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연구/개발 내용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3112275" y="997725"/>
            <a:ext cx="34623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 및 DB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3313150" y="1628050"/>
            <a:ext cx="50715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U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설명 : 아마존 AWS를 사용하여 인스턴스를 생성하고 서버를 구축한다. 생성한 서버에 APM(Apache,PHP,MySQL)을 설치하고 환경을 설정함으로써 웹 서버를 구축한다. MySQL로 필요한 정보를 담을 DB를 구축하고 외부에서 접속이 가능하도록 설정한다.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U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개발상세 :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아마존 AWS 계정으로 접속하여 E2C를 통해 인스턴스를 생성한다.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인스턴스를 생성할때 만든 pem 보안키를  ppk 보안키로 변환한다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생성한 인스턴스를 탄력적 IP에 등록하여 IP를 고정시킨다. 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PuTTY를 사용하여 ppk를 통해 고정 IP에 접속한다.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PuTTY를 통해 접속된 서버에 APM을 설치하여 웹서버로 만든다.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MySQL로 VT라는 이름의 DB를 생성하고 옷의 정보를 담을 Clothes_Info, 현재 미러에 보여지는 옷의 좌표를 담는 Coordinate 의 table을 생성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외부에서 DB에 접속할 수 있도록 권한적용  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Shape 187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Shape 188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Shape 189"/>
          <p:cNvSpPr txBox="1"/>
          <p:nvPr/>
        </p:nvSpPr>
        <p:spPr>
          <a:xfrm>
            <a:off x="436563" y="787150"/>
            <a:ext cx="2196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연구/개발 내용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3189100" y="895625"/>
            <a:ext cx="34623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터치스크린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3351375" y="1525950"/>
            <a:ext cx="50715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U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설명 : 터치스크린은 해당 제품에 대한 설명과 사용방법에 대해 안내해줘야한다. 또한, 옷의 리스트들을 띄워 사용자가 선택한 옷에 대한 정보를 스마트미러에 전송시켜야 한다. 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U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개발상세 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사용자가 터치스크린을 터치하면 제품 설명과 사용자 기록, 사용법 들을 보여주는 메인 화면을 보여주도록 한다. 이를 위해 DB에 접속하여 사용자의 최근 기록을 가져온다.  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사용자가 실행하기를 원하는 DB connection으로 옷의 리스트와 정보를 가져와서 보여준다.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사용자가 옷을 확인하고 가상으로 입어보기를 원하면 현재 선택한 옷을 보여주는 페이지로 넘어가고 그 페이지는 해당 옷에 대한 코디를 추천해주는 것을 작동 시키고 모든 정보를 스마트 미러에 전송한다.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사용자가 해당 옷을 실제로 입기를 선택하면 그 정보를 DB에 보내고 다시 main 화면으로 돌아온다.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" name="Shape 198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Shape 199"/>
          <p:cNvSpPr txBox="1"/>
          <p:nvPr/>
        </p:nvSpPr>
        <p:spPr>
          <a:xfrm>
            <a:off x="424338" y="787175"/>
            <a:ext cx="2196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연구/개발 내용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200" name="Shape 200"/>
          <p:cNvSpPr txBox="1"/>
          <p:nvPr/>
        </p:nvSpPr>
        <p:spPr>
          <a:xfrm>
            <a:off x="3176875" y="895650"/>
            <a:ext cx="34623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카메라(스마트미러)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3339150" y="1525975"/>
            <a:ext cx="50715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U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수행 내용 : 사람이 카메라의 범위에 들어왔을 때 상체와 하체의 좌표를 알아내고 DB에 저장한다.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U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세부 목표: 카메라는 다른 프로그램이 돌아감과 상관없이 지속적으로 영상을 입력받아야 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Threading을 이용하여 지속적으로 영상을 받아온다.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U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세부 목표: 영상에서 상체와 하체가 어디에 위치하는지 알아낸다.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Haarcascade classifier를 이용해서 탐색된 상체, 하체의 x, y ,width, height 좌표를 알아낸다.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U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세부 목표: 알아낸 좌표값을 실시간으로 DB에 저장한다.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파일에 쓸 때 기본 파일 라이브러리를 사용하기보단 빠르게 생성되는 정보를 빠르게 남기기 위해서 Python logging module을 이용했다.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파일에 쓰여진 정보중에서 가장 최근의 5개 기록을 ‘tail’ 명령어를 통해서 가져온 뒤 빈 값을 가진다면 무시하고 값이 잘 들어가 있다면 그 값을 DB에 업데이트한다.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Shape 207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Shape 208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Shape 209"/>
          <p:cNvSpPr txBox="1"/>
          <p:nvPr/>
        </p:nvSpPr>
        <p:spPr>
          <a:xfrm>
            <a:off x="424338" y="714250"/>
            <a:ext cx="2196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연구/개발 내용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3176875" y="822725"/>
            <a:ext cx="34623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카메라(행거)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3339150" y="1453050"/>
            <a:ext cx="50715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U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설명 : 라즈베리파이 카메라를 이용하여 옷을 촬영하고, OpenCV를 통해 옷의 배경을 제거한 후, 그 이미지를 웹서버에 저장한다. Google Vision API를 이용하여 이미지 분석을 한 뒤, 분석 결과를 DB에 저장한다. 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U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개발상세 :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라즈베리파이에 라즈베리파이 카메라를 연동시킨다.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라즈베리파이 카메라로 옷을 촬영한다. 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촬영한 옷 이미지를 OpenCV로 배경을 제거한다.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배경이 제거된 이미지를 웹서버에 저장한다.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배경이 제거된 이미지를 Google Vision API로 분석하고, 분석한 결과를 table column에 맞춰 정렬한다.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맑은 고딕"/>
              <a:buAutoNum type="alphaLcPeriod"/>
            </a:pPr>
            <a:r>
              <a:rPr lang="ko-KR" sz="12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웹서버 저장 경로와 정렬된 분석 결과를 DB에 전송한다.</a:t>
            </a:r>
            <a:endParaRPr sz="12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hape 217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Shape 218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Shape 219"/>
          <p:cNvSpPr txBox="1"/>
          <p:nvPr/>
        </p:nvSpPr>
        <p:spPr>
          <a:xfrm>
            <a:off x="555275" y="896225"/>
            <a:ext cx="40044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시스템 기능 및 구조 설계도</a:t>
            </a:r>
            <a:endParaRPr b="1" sz="2400">
              <a:solidFill>
                <a:srgbClr val="FFFFFF"/>
              </a:solidFill>
            </a:endParaRPr>
          </a:p>
        </p:txBody>
      </p:sp>
      <p:graphicFrame>
        <p:nvGraphicFramePr>
          <p:cNvPr id="220" name="Shape 220"/>
          <p:cNvGraphicFramePr/>
          <p:nvPr/>
        </p:nvGraphicFramePr>
        <p:xfrm>
          <a:off x="467400" y="204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{384926A2-CED0-41A9-BF66-9E71C14233E5}</a:tableStyleId>
              </a:tblPr>
              <a:tblGrid>
                <a:gridCol w="727325"/>
                <a:gridCol w="3679475"/>
                <a:gridCol w="684550"/>
                <a:gridCol w="3194575"/>
              </a:tblGrid>
              <a:tr h="12700">
                <a:tc gridSpan="4" row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FFFFFF"/>
                          </a:solidFill>
                          <a:latin typeface="굴림"/>
                          <a:ea typeface="굴림"/>
                          <a:cs typeface="굴림"/>
                          <a:sym typeface="굴림"/>
                        </a:rPr>
                        <a:t>사용자는 스마트 미러에 장착된 라즈베리파이와 연동된 터치스크린으로 미러와 행거를 조작할 수 있다.</a:t>
                      </a:r>
                      <a:endParaRPr sz="120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T="63500" marB="63500" marR="63500" marL="63500"/>
                </a:tc>
                <a:tc rowSpan="2" hMerge="1"/>
                <a:tc rowSpan="2" hMerge="1"/>
                <a:tc rowSpan="2" hMerge="1"/>
              </a:tr>
              <a:tr h="12700">
                <a:tc gridSpan="4" vMerge="1"/>
                <a:tc hMerge="1" vMerge="1"/>
                <a:tc hMerge="1" vMerge="1"/>
                <a:tc hMerge="1" vMerge="1"/>
              </a:tr>
              <a:tr h="12700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미러조작 인터페이스는 자신이 가지고 있는 옷 리스트를 보여준다.</a:t>
                      </a:r>
                      <a:endParaRPr sz="1200">
                        <a:solidFill>
                          <a:srgbClr val="FFFFFF"/>
                        </a:solidFill>
                        <a:latin typeface="굴림"/>
                        <a:ea typeface="굴림"/>
                        <a:cs typeface="굴림"/>
                        <a:sym typeface="굴림"/>
                      </a:endParaRPr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</a:tr>
              <a:tr h="12700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인터페이스에서 선택한 옷을 거울 상에서 입어볼 수 있도록 보여준다.</a:t>
                      </a:r>
                      <a:endParaRPr sz="120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</a:tr>
              <a:tr h="12700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사용자는 미러 조작 인터페이스에서 해당 제품의 설명과 사용법,최근 기록을 확인할 수 있다.</a:t>
                      </a:r>
                      <a:endParaRPr sz="120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</a:tr>
              <a:tr h="12700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사용자의 신장과 위치에 맞춰 선택한 옷을 거울 상에 보여준다.</a:t>
                      </a:r>
                      <a:endParaRPr sz="120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221" name="Shape 221"/>
          <p:cNvSpPr txBox="1"/>
          <p:nvPr/>
        </p:nvSpPr>
        <p:spPr>
          <a:xfrm>
            <a:off x="436575" y="1595000"/>
            <a:ext cx="50646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스마트미러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222" name="Shape 222"/>
          <p:cNvGraphicFramePr/>
          <p:nvPr/>
        </p:nvGraphicFramePr>
        <p:xfrm>
          <a:off x="467400" y="430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{384926A2-CED0-41A9-BF66-9E71C14233E5}</a:tableStyleId>
              </a:tblPr>
              <a:tblGrid>
                <a:gridCol w="727325"/>
                <a:gridCol w="3679475"/>
                <a:gridCol w="684550"/>
                <a:gridCol w="3194575"/>
              </a:tblGrid>
              <a:tr h="12700">
                <a:tc gridSpan="4" row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FFFFFF"/>
                          </a:solidFill>
                          <a:latin typeface="굴림"/>
                          <a:ea typeface="굴림"/>
                          <a:cs typeface="굴림"/>
                          <a:sym typeface="굴림"/>
                        </a:rPr>
                        <a:t>openCV 라이브러리를 사용하여 옷의 이미지에서 배경을 제거한다.</a:t>
                      </a:r>
                      <a:endParaRPr sz="120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T="63500" marB="63500" marR="63500" marL="63500"/>
                </a:tc>
                <a:tc rowSpan="2" hMerge="1"/>
                <a:tc rowSpan="2" hMerge="1"/>
                <a:tc rowSpan="2" hMerge="1"/>
              </a:tr>
              <a:tr h="228600">
                <a:tc gridSpan="4" vMerge="1"/>
                <a:tc hMerge="1" vMerge="1"/>
                <a:tc hMerge="1" vMerge="1"/>
                <a:tc hMerge="1" vMerge="1"/>
              </a:tr>
              <a:tr h="228600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실시간으로 행거에 걸리는 옷들을 영상처리하여 옷 리스트 데이타베이스를 업데이트한다.</a:t>
                      </a:r>
                      <a:endParaRPr sz="1200">
                        <a:solidFill>
                          <a:srgbClr val="FFFFFF"/>
                        </a:solidFill>
                        <a:latin typeface="굴림"/>
                        <a:ea typeface="굴림"/>
                        <a:cs typeface="굴림"/>
                        <a:sym typeface="굴림"/>
                      </a:endParaRPr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</a:tr>
              <a:tr h="12700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FFFFFF"/>
                          </a:solidFill>
                          <a:latin typeface="굴림"/>
                          <a:ea typeface="굴림"/>
                          <a:cs typeface="굴림"/>
                          <a:sym typeface="굴림"/>
                        </a:rPr>
                        <a:t> Google Vision API를 사용하여 들어온 옷 이미지가 어떤 옷인지 분석한다.</a:t>
                      </a:r>
                      <a:endParaRPr sz="1200">
                        <a:solidFill>
                          <a:srgbClr val="FFFFFF"/>
                        </a:solidFill>
                        <a:latin typeface="굴림"/>
                        <a:ea typeface="굴림"/>
                        <a:cs typeface="굴림"/>
                        <a:sym typeface="굴림"/>
                      </a:endParaRPr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223" name="Shape 223"/>
          <p:cNvSpPr txBox="1"/>
          <p:nvPr/>
        </p:nvSpPr>
        <p:spPr>
          <a:xfrm>
            <a:off x="515350" y="3789725"/>
            <a:ext cx="36240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영상처리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Shape 229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0" name="Shape 230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" name="Shape 231"/>
          <p:cNvSpPr txBox="1"/>
          <p:nvPr/>
        </p:nvSpPr>
        <p:spPr>
          <a:xfrm>
            <a:off x="424350" y="1071225"/>
            <a:ext cx="40044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시스템 기능 및 구조 설계도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424350" y="1805400"/>
            <a:ext cx="50646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옷 추천 알고리즘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233" name="Shape 233"/>
          <p:cNvGraphicFramePr/>
          <p:nvPr/>
        </p:nvGraphicFramePr>
        <p:xfrm>
          <a:off x="424350" y="233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{384926A2-CED0-41A9-BF66-9E71C14233E5}</a:tableStyleId>
              </a:tblPr>
              <a:tblGrid>
                <a:gridCol w="719625"/>
                <a:gridCol w="3640450"/>
                <a:gridCol w="677300"/>
                <a:gridCol w="3160700"/>
              </a:tblGrid>
              <a:tr h="12700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FFFFFF"/>
                          </a:solidFill>
                          <a:latin typeface="굴림"/>
                          <a:ea typeface="굴림"/>
                          <a:cs typeface="굴림"/>
                          <a:sym typeface="굴림"/>
                        </a:rPr>
                        <a:t>사용자가 터치스크린에서 선택한 옷이 상의 또는 하의인지 판단한다.</a:t>
                      </a:r>
                      <a:endParaRPr sz="1200">
                        <a:solidFill>
                          <a:srgbClr val="FFFFFF"/>
                        </a:solidFill>
                        <a:latin typeface="굴림"/>
                        <a:ea typeface="굴림"/>
                        <a:cs typeface="굴림"/>
                        <a:sym typeface="굴림"/>
                      </a:endParaRPr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</a:tr>
              <a:tr h="228600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DB로 부터 옷의 정보를 모두 받아와 상반된 옷(상의면 하의, 하의면 상의)의 리스트를 만들어 점수를 책정한다.</a:t>
                      </a:r>
                      <a:endParaRPr sz="120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</a:tr>
              <a:tr h="12700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FFFFFF"/>
                          </a:solidFill>
                          <a:latin typeface="굴림"/>
                          <a:ea typeface="굴림"/>
                          <a:cs typeface="굴림"/>
                          <a:sym typeface="굴림"/>
                        </a:rPr>
                        <a:t>점수가 책정된 리스트를 점수가 높은순으로 정렬하고 일정 점수 이상만 리턴해준다.</a:t>
                      </a:r>
                      <a:endParaRPr sz="1200">
                        <a:solidFill>
                          <a:srgbClr val="FFFFFF"/>
                        </a:solidFill>
                        <a:latin typeface="굴림"/>
                        <a:ea typeface="굴림"/>
                        <a:cs typeface="굴림"/>
                        <a:sym typeface="굴림"/>
                      </a:endParaRPr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/>
        </p:nvSpPr>
        <p:spPr>
          <a:xfrm>
            <a:off x="4362762" y="1341459"/>
            <a:ext cx="4656900" cy="3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CH </a:t>
            </a:r>
            <a:r>
              <a:rPr b="1" lang="ko-KR" sz="1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1.</a:t>
            </a:r>
            <a:r>
              <a:rPr b="1" lang="ko-KR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lgun Gothic"/>
              <a:buAutoNum type="arabicPeriod"/>
            </a:pPr>
            <a:r>
              <a:rPr b="1" lang="ko-KR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b="1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lgun Gothic"/>
              <a:buAutoNum type="arabicPeriod"/>
            </a:pPr>
            <a:r>
              <a:rPr b="1" lang="ko-KR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추진 배경 및 필요성</a:t>
            </a:r>
            <a:endParaRPr b="1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CH </a:t>
            </a:r>
            <a:r>
              <a:rPr b="1" lang="ko-KR" sz="1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2.</a:t>
            </a:r>
            <a:endParaRPr b="1" sz="1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lgun Gothic"/>
              <a:buAutoNum type="arabicPeriod"/>
            </a:pPr>
            <a:r>
              <a:rPr b="1" lang="ko-KR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endParaRPr b="1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lgun Gothic"/>
              <a:buAutoNum type="arabicPeriod"/>
            </a:pPr>
            <a:r>
              <a:rPr b="1" lang="ko-KR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 및 개발 내용</a:t>
            </a:r>
            <a:endParaRPr b="1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lgun Gothic"/>
              <a:buAutoNum type="arabicPeriod"/>
            </a:pPr>
            <a:r>
              <a:rPr b="1" lang="ko-KR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기능 및 구조 설계도</a:t>
            </a:r>
            <a:endParaRPr b="1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lgun Gothic"/>
              <a:buAutoNum type="arabicPeriod"/>
            </a:pPr>
            <a:r>
              <a:rPr b="1" lang="ko-KR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활용/개발된 기술</a:t>
            </a:r>
            <a:endParaRPr b="1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lgun Gothic"/>
              <a:buAutoNum type="arabicPeriod"/>
            </a:pPr>
            <a:r>
              <a:rPr b="1" lang="ko-KR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결과물</a:t>
            </a:r>
            <a:endParaRPr b="1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lgun Gothic"/>
              <a:buAutoNum type="arabicPeriod"/>
            </a:pPr>
            <a:r>
              <a:rPr b="1" lang="ko-KR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 및 활용방안</a:t>
            </a:r>
            <a:endParaRPr b="1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B0F0"/>
              </a:solidFill>
            </a:endParaRPr>
          </a:p>
        </p:txBody>
      </p:sp>
      <p:sp>
        <p:nvSpPr>
          <p:cNvPr id="57" name="Shape 57"/>
          <p:cNvSpPr txBox="1"/>
          <p:nvPr>
            <p:ph type="ctrTitle"/>
          </p:nvPr>
        </p:nvSpPr>
        <p:spPr>
          <a:xfrm>
            <a:off x="685796" y="419379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4000">
                <a:latin typeface="Malgun Gothic"/>
                <a:ea typeface="Malgun Gothic"/>
                <a:cs typeface="Malgun Gothic"/>
                <a:sym typeface="Malgun Gothic"/>
              </a:rPr>
              <a:t>INDEX</a:t>
            </a:r>
            <a:endParaRPr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Shape 239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" name="Shape 240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Shape 241"/>
          <p:cNvSpPr txBox="1"/>
          <p:nvPr/>
        </p:nvSpPr>
        <p:spPr>
          <a:xfrm>
            <a:off x="366650" y="749950"/>
            <a:ext cx="40044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시스템 기능 및 구조 설계도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4930288" y="2502175"/>
            <a:ext cx="4004400" cy="30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스마트미러와 터치스크린간의 통신을 DB를 통해 하고있다. 이러한 아키텍처를 선택한 판단 근거는 터치스크린에서 Request를 보낼때 여러번에 걸쳐 보내야  하고 구현에 있어 어려움이 있어 이와같은 아키텍처를 선택하게 되었다.</a:t>
            </a:r>
            <a:endParaRPr sz="15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00" y="2058275"/>
            <a:ext cx="4319076" cy="31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Shape 249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" name="Shape 250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Shape 251"/>
          <p:cNvSpPr txBox="1"/>
          <p:nvPr/>
        </p:nvSpPr>
        <p:spPr>
          <a:xfrm>
            <a:off x="424350" y="981075"/>
            <a:ext cx="33717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활용/개발된 기술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252" name="Shape 252"/>
          <p:cNvSpPr txBox="1"/>
          <p:nvPr/>
        </p:nvSpPr>
        <p:spPr>
          <a:xfrm>
            <a:off x="807350" y="1694425"/>
            <a:ext cx="7510200" cy="24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맑은 고딕"/>
              <a:buAutoNum type="arabicPeriod"/>
            </a:pPr>
            <a:r>
              <a:rPr lang="ko-KR" sz="17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Attribute-Value Algorithm : 속성 값 테이블을 통하여 각 옷이 가지고 있는 속성 값에 따른 점수를 계산한다. 계산된 결과를 통해 어떤 옷이 해당 옷과 가장 잘 어울리는지 판단이 가능하다.</a:t>
            </a:r>
            <a:endParaRPr sz="17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맑은 고딕"/>
              <a:buAutoNum type="arabicPeriod"/>
            </a:pPr>
            <a:r>
              <a:rPr lang="ko-KR" sz="17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Flask : 컴포넌트간에 신호를 주고 받기 위해서 구축하였다.</a:t>
            </a:r>
            <a:endParaRPr sz="17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맑은 고딕"/>
              <a:buAutoNum type="arabicPeriod"/>
            </a:pPr>
            <a:r>
              <a:rPr lang="ko-KR" sz="17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OpenCV</a:t>
            </a:r>
            <a:endParaRPr sz="17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맑은 고딕"/>
              <a:buAutoNum type="alphaLcPeriod"/>
            </a:pPr>
            <a:r>
              <a:rPr lang="ko-KR" sz="17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Haarcascade classifier: 미러측에서 사람이 화면에 잡혔을 때 인식하여 상체와 하체의 좌표값을 알아내는 데에 사용하였다.</a:t>
            </a:r>
            <a:endParaRPr sz="17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맑은 고딕"/>
              <a:buAutoNum type="alphaLcPeriod"/>
            </a:pPr>
            <a:r>
              <a:rPr lang="ko-KR" sz="17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옷을 촬영하고, 이미지에서 옷을 제외한 배경을 제거하는데 사용하였다.</a:t>
            </a:r>
            <a:endParaRPr sz="17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맑은 고딕"/>
              <a:buAutoNum type="arabicPeriod"/>
            </a:pPr>
            <a:r>
              <a:rPr lang="ko-KR" sz="17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Google Vision API : 배경이 제거된 옷 이미지를 분석하는데 사용하였다.</a:t>
            </a:r>
            <a:endParaRPr b="1" sz="17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Shape 258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9" name="Shape 259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0" name="Shape 260"/>
          <p:cNvSpPr txBox="1"/>
          <p:nvPr/>
        </p:nvSpPr>
        <p:spPr>
          <a:xfrm>
            <a:off x="360975" y="1377500"/>
            <a:ext cx="33717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결과물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360975" y="2470200"/>
            <a:ext cx="4653300" cy="29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스마트미러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굴림"/>
              <a:buChar char="●"/>
            </a:pPr>
            <a:r>
              <a:rPr lang="ko-KR" sz="15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현재 날짜를 보여준다.</a:t>
            </a:r>
            <a:endParaRPr sz="15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굴림"/>
              <a:buChar char="●"/>
            </a:pPr>
            <a:r>
              <a:rPr lang="ko-KR" sz="15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옷 리스트를 보여준다.</a:t>
            </a:r>
            <a:endParaRPr sz="15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굴림"/>
              <a:buChar char="●"/>
            </a:pPr>
            <a:r>
              <a:rPr lang="ko-KR" sz="15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입어보고 싶은 옷을 선택하면 거울 상에서 입어볼수 있게 사용자의 신체 사이즈에 맞추어 보여준다.</a:t>
            </a:r>
            <a:endParaRPr sz="15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800" y="1079200"/>
            <a:ext cx="3857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Shape 268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Shape 269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800" y="1697850"/>
            <a:ext cx="4161350" cy="23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310050" y="728950"/>
            <a:ext cx="33717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결과물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123825" y="1529025"/>
            <a:ext cx="5013000" cy="28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1755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터치스크린</a:t>
            </a:r>
            <a:endParaRPr b="1" sz="18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0" lvl="0" marL="71755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-317500" lvl="0" marL="45720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굴림"/>
              <a:buChar char="●"/>
            </a:pPr>
            <a:r>
              <a:rPr lang="ko-KR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옷 리스트 보기 버튼으로 스마트 미러에 옷 리스트를 띄운다.</a:t>
            </a:r>
            <a:endParaRPr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굴림"/>
              <a:buChar char="●"/>
            </a:pPr>
            <a:r>
              <a:rPr lang="ko-KR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메인 화면에서 제품에 대한 설명과 사용법,최근 기록을 보여준다.</a:t>
            </a:r>
            <a:endParaRPr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굴림"/>
              <a:buChar char="●"/>
            </a:pPr>
            <a:r>
              <a:rPr lang="ko-KR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리스트 중에서 입어볼 옷을 선택하면 해당 옷이 확대되고 옷의 정보를 보여준다.</a:t>
            </a:r>
            <a:endParaRPr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굴림"/>
              <a:buChar char="●"/>
            </a:pPr>
            <a:r>
              <a:rPr lang="ko-KR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선택된 옷과 어울리는 옷들의 목록을 보여준다.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Shape 278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" name="Shape 279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Shape 280"/>
          <p:cNvSpPr txBox="1"/>
          <p:nvPr/>
        </p:nvSpPr>
        <p:spPr>
          <a:xfrm>
            <a:off x="310063" y="981075"/>
            <a:ext cx="33717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결과물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123838" y="1781150"/>
            <a:ext cx="5013000" cy="28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1755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스마트미러 카메라</a:t>
            </a:r>
            <a:endParaRPr b="1" sz="18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0" lvl="0" marL="71755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0" lvl="0" marL="71755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5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거울 앞에 서있는 사용자를 영상처리하여, 거울에 얼마정도의 사이즈로 비춰지는지를 측정한다.</a:t>
            </a:r>
            <a:endParaRPr sz="15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900" y="1790125"/>
            <a:ext cx="3883275" cy="29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Shape 288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Shape 289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400" y="1359000"/>
            <a:ext cx="3989751" cy="33326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310050" y="808725"/>
            <a:ext cx="33717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결과물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123825" y="1608800"/>
            <a:ext cx="5013000" cy="28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1755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행거 카메라</a:t>
            </a:r>
            <a:endParaRPr b="1" sz="18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0" lvl="0" marL="71755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-323850" lvl="0" marL="45720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굴림"/>
              <a:buChar char="●"/>
            </a:pPr>
            <a:r>
              <a:rPr lang="ko-KR" sz="15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옷이 걸렸을 때 새로운 옷인지 원래 있던 옷인지 판단하여, 해당 옷을 영상처리하여 배경을 제거한 이미지를 만든다.</a:t>
            </a:r>
            <a:endParaRPr sz="15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굴림"/>
              <a:buChar char="●"/>
            </a:pPr>
            <a:r>
              <a:rPr lang="ko-KR" sz="15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이미지를 분석하여 각종 정보를 도출해낸다.</a:t>
            </a:r>
            <a:endParaRPr sz="15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Shape 298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9" name="Shape 299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0" name="Shape 300"/>
          <p:cNvSpPr txBox="1"/>
          <p:nvPr/>
        </p:nvSpPr>
        <p:spPr>
          <a:xfrm>
            <a:off x="436350" y="662900"/>
            <a:ext cx="33717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기대효과 및 활용방안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436350" y="1676825"/>
            <a:ext cx="8271300" cy="3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rPr>
              <a:t>기대효과</a:t>
            </a:r>
            <a:endParaRPr b="1" sz="1800">
              <a:solidFill>
                <a:srgbClr val="FFFFFF"/>
              </a:solidFill>
              <a:latin typeface="HY견고딕"/>
              <a:ea typeface="HY견고딕"/>
              <a:cs typeface="HY견고딕"/>
              <a:sym typeface="HY견고딕"/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내게 있는 옷을 단순히 촬영하는 것만으로 옷을 분석하여 다양한 정보를 쉽게 접근할 수 있다. 터치스크린을 사용해 단순히 누르는 동작 하나로 수많은 옷들을 매치해 볼 수 있어 코디하는 시간이 단축된다. 옷 추천을 통해 깊게 고민하지 않고 상,하의 모두 잘 어울리는 옷을 선택할 수 있다. 또한, 스마트 미러를 통해 내 모습 위로 내가 가진 옷을 띄어 볼 수 있어 직접 옷을 가져와서 대보지 않아도 된다. </a:t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Shape 307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Shape 308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Shape 309"/>
          <p:cNvSpPr txBox="1"/>
          <p:nvPr/>
        </p:nvSpPr>
        <p:spPr>
          <a:xfrm>
            <a:off x="433900" y="619150"/>
            <a:ext cx="33717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기대효과 및 활용방안</a:t>
            </a:r>
            <a:endParaRPr b="1" sz="2400"/>
          </a:p>
        </p:txBody>
      </p:sp>
      <p:sp>
        <p:nvSpPr>
          <p:cNvPr id="310" name="Shape 310"/>
          <p:cNvSpPr txBox="1"/>
          <p:nvPr/>
        </p:nvSpPr>
        <p:spPr>
          <a:xfrm>
            <a:off x="433900" y="1396725"/>
            <a:ext cx="8226000" cy="3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rPr>
              <a:t>활용방안</a:t>
            </a:r>
            <a:endParaRPr b="1" sz="1800">
              <a:solidFill>
                <a:srgbClr val="FFFFFF"/>
              </a:solidFill>
              <a:latin typeface="HY견고딕"/>
              <a:ea typeface="HY견고딕"/>
              <a:cs typeface="HY견고딕"/>
              <a:sym typeface="HY견고딕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서울에 있는 옷가게처럼 좁지만 옷이 행거에 많이 걸려있어야하는 경우, 지방에 위치한 창고에 많은 옷들을 행거에 걸어 두고 실제로 서울에 있는 가게에는 옷을 접어서 판매할 수 있도록 옷을 가지고 있되 스마트 미러를 통해 창고에 있는 옷들을 실제로 서울의 옷가게에서 매치해 볼 수 있다.</a:t>
            </a:r>
            <a:endParaRPr sz="15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쇼핑몰에 올라와있는 옷을 스마트미러를 활용하여 거울의 내 모습 위에 매치해보고 구매를 결정할 수 있다.</a:t>
            </a:r>
            <a:endParaRPr sz="15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활용범위를 스마트 미러가 있는 공간에만 국한하지않고 외부에서도 활용할 수 있다. 외부에서 옷을 구매하려고 할때 내가 가진 옷과 비슷한 옷이 있는지 또는 구매하고자하는  옷과 매치할 만한 옷이 있는지 확인하고자 할 때, 스마트폰으로 스마트 미러와 연결된 터치스크린을 대신하여 내가 가진 옷의 리스트를 확인할 수 있다.</a:t>
            </a:r>
            <a:endParaRPr sz="1500">
              <a:solidFill>
                <a:srgbClr val="FFFFFF"/>
              </a:solidFill>
              <a:latin typeface="HY견고딕"/>
              <a:ea typeface="HY견고딕"/>
              <a:cs typeface="HY견고딕"/>
              <a:sym typeface="HY견고딕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Shape 316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7" name="Shape 317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8" name="Shape 318"/>
          <p:cNvSpPr txBox="1"/>
          <p:nvPr/>
        </p:nvSpPr>
        <p:spPr>
          <a:xfrm>
            <a:off x="2686050" y="2557925"/>
            <a:ext cx="37719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FFFFFF"/>
                </a:solidFill>
              </a:rPr>
              <a:t>감사합니다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578583" y="-10"/>
            <a:ext cx="6548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400">
                <a:latin typeface="Times New Roman"/>
                <a:ea typeface="Times New Roman"/>
                <a:cs typeface="Times New Roman"/>
                <a:sym typeface="Times New Roman"/>
              </a:rPr>
              <a:t>프로젝트 개요</a:t>
            </a:r>
            <a:endParaRPr b="0" sz="3800"/>
          </a:p>
        </p:txBody>
      </p:sp>
      <p:sp>
        <p:nvSpPr>
          <p:cNvPr id="63" name="Shape 63"/>
          <p:cNvSpPr txBox="1"/>
          <p:nvPr/>
        </p:nvSpPr>
        <p:spPr>
          <a:xfrm>
            <a:off x="4872925" y="1677325"/>
            <a:ext cx="3973200" cy="27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가상의 옷을 스마트 미러의 화면에 띄워 실제 옷을 입어보지 않고도 코디가 가능한 IoT 제품을 만드는 프로젝트이다.</a:t>
            </a:r>
            <a:endParaRPr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카메라가 옷을 인식해 리스트에 실시간으로 추가되고 사용자는 코디를 할 때 옷장을 열거나 옷방에 가지 않아도 거울 앞에서 자신에게 있는 옷들을 매치해 볼 수 있다.</a:t>
            </a:r>
            <a:endParaRPr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25" y="1266450"/>
            <a:ext cx="4516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/>
        </p:nvSpPr>
        <p:spPr>
          <a:xfrm>
            <a:off x="2319849" y="2424316"/>
            <a:ext cx="34563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2 내용 제목</a:t>
            </a:r>
            <a:endParaRPr b="1" sz="120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Shape 71"/>
          <p:cNvCxnSpPr/>
          <p:nvPr/>
        </p:nvCxnSpPr>
        <p:spPr>
          <a:xfrm>
            <a:off x="424356" y="541195"/>
            <a:ext cx="1909327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" name="Shape 72"/>
          <p:cNvCxnSpPr/>
          <p:nvPr/>
        </p:nvCxnSpPr>
        <p:spPr>
          <a:xfrm flipH="1" rot="10800000">
            <a:off x="2411760" y="540054"/>
            <a:ext cx="6311553" cy="1141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 b="0" l="0" r="9966" t="0"/>
          <a:stretch/>
        </p:blipFill>
        <p:spPr>
          <a:xfrm>
            <a:off x="313588" y="1669900"/>
            <a:ext cx="3148075" cy="2103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4">
            <a:alphaModFix/>
          </a:blip>
          <a:srcRect b="0" l="0" r="15611" t="0"/>
          <a:stretch/>
        </p:blipFill>
        <p:spPr>
          <a:xfrm>
            <a:off x="1361188" y="3463725"/>
            <a:ext cx="3148075" cy="20078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/>
        </p:nvSpPr>
        <p:spPr>
          <a:xfrm>
            <a:off x="424350" y="540050"/>
            <a:ext cx="3744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추진배경 및 필요성</a:t>
            </a:r>
            <a:endParaRPr b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Shape 76"/>
          <p:cNvSpPr txBox="1"/>
          <p:nvPr/>
        </p:nvSpPr>
        <p:spPr>
          <a:xfrm>
            <a:off x="4949950" y="1669900"/>
            <a:ext cx="3744600" cy="3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총 182명의 불특정 다수에게서 답변을 받았으며, 그 중 상당수 이상이 옷을 고르는데에 불편함을 느끼고 있다고 답변했다. 또한 옷을 고르는 시간은 주로 5~20분의 답변이 많았다. 위의 답변을 통해 옷을 코디하는데 출근 시간에 많은 어려움이 있어 옷을 코디해주는 IoT제품이 필요하다는 것을 알 수 있다.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hape 82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Shape 83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Shape 84"/>
          <p:cNvSpPr txBox="1"/>
          <p:nvPr/>
        </p:nvSpPr>
        <p:spPr>
          <a:xfrm>
            <a:off x="424350" y="540050"/>
            <a:ext cx="3744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추진배경 및 필요성</a:t>
            </a:r>
            <a:endParaRPr b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345900" y="1785300"/>
            <a:ext cx="84522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●"/>
            </a:pPr>
            <a:r>
              <a:rPr lang="ko-KR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현재 가지고 있는 옷의 관리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○"/>
            </a:pPr>
            <a:r>
              <a:rPr lang="ko-KR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내가 가진 옷이 어떤 것이 있는지 전부 알기가 힘든 경우 필요하다. 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○"/>
            </a:pPr>
            <a:r>
              <a:rPr lang="ko-KR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어떤 옷이 있는지를 알아도 옷의 위치를 몰라 빠르게 찾지 못해 곤란한 경우에 필요하다.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○"/>
            </a:pPr>
            <a:r>
              <a:rPr lang="ko-KR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위와 같은 이유로 스마트 행거를 개발한다.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●"/>
            </a:pPr>
            <a:r>
              <a:rPr lang="ko-KR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옷을 빠르게 입어봄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○"/>
            </a:pPr>
            <a:r>
              <a:rPr lang="ko-KR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여러 개의 옷을 매치하는 시간을 줄이는 데에 필요하다.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○"/>
            </a:pPr>
            <a:r>
              <a:rPr lang="ko-KR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옷이 본인과 어울리는지를 직접 확인할 수 있어야 한다.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○"/>
            </a:pPr>
            <a:r>
              <a:rPr lang="ko-KR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평상시 우리가 접하기 쉬운 매체가 접근성이 좋다고 판단하였다.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○"/>
            </a:pPr>
            <a:r>
              <a:rPr lang="ko-KR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옷을 코디하는데 어려움을 느껴 코디 시간을 줄이는 데에 필요하다.  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○"/>
            </a:pPr>
            <a:r>
              <a:rPr lang="ko-KR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위와 같은 이유로 거울이라는 형태가 적합하여 스마트 미러를 개발하게 되었다.</a:t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/>
        </p:nvSpPr>
        <p:spPr>
          <a:xfrm>
            <a:off x="819000" y="5326250"/>
            <a:ext cx="75060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FFFFFF"/>
                </a:solidFill>
              </a:rPr>
              <a:t>개발 내용 및 결과물</a:t>
            </a:r>
            <a:endParaRPr b="1" sz="48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hape 97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Shape 98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Shape 99"/>
          <p:cNvSpPr txBox="1"/>
          <p:nvPr/>
        </p:nvSpPr>
        <p:spPr>
          <a:xfrm>
            <a:off x="424350" y="540050"/>
            <a:ext cx="3744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목표</a:t>
            </a:r>
            <a:endParaRPr b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345900" y="1785300"/>
            <a:ext cx="84522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굴림"/>
              <a:buChar char="●"/>
            </a:pPr>
            <a:r>
              <a:rPr lang="ko-KR" sz="17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VT는 실제 옷을  꺼내지 않아도 가상의 옷을 입어볼 수 있는 스마트미러 프로젝트이다.</a:t>
            </a:r>
            <a:endParaRPr sz="17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굴림"/>
              <a:buChar char="●"/>
            </a:pPr>
            <a:r>
              <a:rPr lang="ko-KR" sz="17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스마트미러는 옷을 가상으로 입을 수 있도록 도와주고, 옷을 선택하면 그 옷과 어울리는 옷을 추천해준다.</a:t>
            </a:r>
            <a:endParaRPr sz="17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굴림"/>
              <a:buChar char="●"/>
            </a:pPr>
            <a:r>
              <a:rPr lang="ko-KR" sz="17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스마트 미러의 조작을 위해서 터치스크린을 이용한다.</a:t>
            </a:r>
            <a:endParaRPr sz="17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-3365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굴림"/>
              <a:buChar char="●"/>
            </a:pPr>
            <a:r>
              <a:rPr lang="ko-KR" sz="17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사용자가 옷을 걸때 자동으로 옷의 정보를 저장한다.</a:t>
            </a:r>
            <a:endParaRPr sz="17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굴림"/>
              <a:ea typeface="굴림"/>
              <a:cs typeface="굴림"/>
              <a:sym typeface="굴림"/>
            </a:endParaRP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-KR" sz="200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rPr>
              <a:t>결론적으로, 위와 같은 요소를 가진 편리하게 옷을 고르기 위한 스마트 미러를 개발한다.</a:t>
            </a:r>
            <a:endParaRPr b="1" sz="20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marR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Shape 106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Shape 107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Shape 108"/>
          <p:cNvSpPr txBox="1"/>
          <p:nvPr/>
        </p:nvSpPr>
        <p:spPr>
          <a:xfrm>
            <a:off x="490863" y="918400"/>
            <a:ext cx="2196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연구/개발 내용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3229925" y="1040500"/>
            <a:ext cx="14553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스마트 미러</a:t>
            </a:r>
            <a:endParaRPr sz="17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20936" l="0" r="0" t="0"/>
          <a:stretch/>
        </p:blipFill>
        <p:spPr>
          <a:xfrm>
            <a:off x="3229925" y="1826863"/>
            <a:ext cx="2672825" cy="28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4">
            <a:alphaModFix/>
          </a:blip>
          <a:srcRect b="20936" l="0" r="0" t="0"/>
          <a:stretch/>
        </p:blipFill>
        <p:spPr>
          <a:xfrm>
            <a:off x="6187575" y="1826863"/>
            <a:ext cx="2672825" cy="280226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436575" y="1804250"/>
            <a:ext cx="2793300" cy="26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# 하드웨어</a:t>
            </a:r>
            <a:endParaRPr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스마트 미러는 투명한 유리 위에 하프미러 필름을 부착하여 사용자의 모습을 비춰줌과 동시에  디스플레이에 띄어진 옷을  보여줄 수 있어야한다.</a:t>
            </a:r>
            <a:endParaRPr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Shape 118"/>
          <p:cNvCxnSpPr/>
          <p:nvPr/>
        </p:nvCxnSpPr>
        <p:spPr>
          <a:xfrm>
            <a:off x="424356" y="541195"/>
            <a:ext cx="1909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" name="Shape 119"/>
          <p:cNvCxnSpPr/>
          <p:nvPr/>
        </p:nvCxnSpPr>
        <p:spPr>
          <a:xfrm flipH="1" rot="10800000">
            <a:off x="2411760" y="539995"/>
            <a:ext cx="6311700" cy="1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Shape 120"/>
          <p:cNvSpPr txBox="1"/>
          <p:nvPr/>
        </p:nvSpPr>
        <p:spPr>
          <a:xfrm>
            <a:off x="230288" y="787175"/>
            <a:ext cx="2196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</a:rPr>
              <a:t>연구/개발 내용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2969350" y="909275"/>
            <a:ext cx="14553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스마트 미러</a:t>
            </a:r>
            <a:endParaRPr sz="17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350" y="1804113"/>
            <a:ext cx="2824475" cy="25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8650" y="1804113"/>
            <a:ext cx="2835059" cy="25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사용자 지정 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